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Cabin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Cabin-bold.fntdata"/><Relationship Id="rId16" Type="http://schemas.openxmlformats.org/officeDocument/2006/relationships/font" Target="fonts/Cabin-regular.fntdata"/><Relationship Id="rId5" Type="http://schemas.openxmlformats.org/officeDocument/2006/relationships/slide" Target="slides/slide1.xml"/><Relationship Id="rId19" Type="http://schemas.openxmlformats.org/officeDocument/2006/relationships/font" Target="fonts/Cabin-boldItalic.fntdata"/><Relationship Id="rId6" Type="http://schemas.openxmlformats.org/officeDocument/2006/relationships/slide" Target="slides/slide2.xml"/><Relationship Id="rId18" Type="http://schemas.openxmlformats.org/officeDocument/2006/relationships/font" Target="fonts/Cabin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" name="Shape 7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1435608" y="205979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562214"/>
              </a:buClr>
              <a:buFont typeface="Cabin"/>
              <a:buNone/>
              <a:defRPr b="0" i="0" sz="4300" u="none" cap="none" strike="noStrike">
                <a:solidFill>
                  <a:srgbClr val="562214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1435608" y="1085850"/>
            <a:ext cx="7498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7000" lvl="0" marL="365760" marR="0" rtl="0" algn="l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Noto Sans Symbols"/>
              <a:buChar char="●"/>
              <a:defRPr b="0" i="0" sz="3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68580" lvl="1" marL="640080" marR="0" rtl="0" algn="l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SzPct val="100000"/>
              <a:buFont typeface="Verdana"/>
              <a:buChar char="◦"/>
              <a:defRPr b="0" i="0" sz="2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86867" lvl="2" marL="886967" marR="0" rtl="0" algn="l">
              <a:lnSpc>
                <a:spcPct val="100000"/>
              </a:lnSpc>
              <a:spcBef>
                <a:spcPts val="480"/>
              </a:spcBef>
              <a:buClr>
                <a:schemeClr val="accent2"/>
              </a:buClr>
              <a:buSzPct val="100000"/>
              <a:buFont typeface="Noto Sans Symbols"/>
              <a:buChar char="⚫"/>
              <a:defRPr b="0" i="0" sz="24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55880" lvl="3" marL="1097280" marR="0" rtl="0" algn="l">
              <a:lnSpc>
                <a:spcPct val="100000"/>
              </a:lnSpc>
              <a:spcBef>
                <a:spcPts val="400"/>
              </a:spcBef>
              <a:buClr>
                <a:schemeClr val="accent3"/>
              </a:buClr>
              <a:buSzPct val="100000"/>
              <a:buFont typeface="Noto Sans Symbols"/>
              <a:buChar char="⚫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66547" lvl="4" marL="1298448" marR="0" rtl="0" algn="l">
              <a:lnSpc>
                <a:spcPct val="10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Noto Sans Symbols"/>
              <a:buChar char="⚫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60960" lvl="5" marL="1508760" marR="0" rtl="0" algn="l">
              <a:lnSpc>
                <a:spcPct val="100000"/>
              </a:lnSpc>
              <a:spcBef>
                <a:spcPts val="400"/>
              </a:spcBef>
              <a:buClr>
                <a:schemeClr val="accent5"/>
              </a:buClr>
              <a:buSzPct val="100000"/>
              <a:buFont typeface="Noto Sans Symbols"/>
              <a:buChar char="⚫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68072" lvl="6" marL="1719072" marR="0" rtl="0" algn="l">
              <a:lnSpc>
                <a:spcPct val="100000"/>
              </a:lnSpc>
              <a:spcBef>
                <a:spcPts val="400"/>
              </a:spcBef>
              <a:buClr>
                <a:schemeClr val="accent6"/>
              </a:buClr>
              <a:buSzPct val="100000"/>
              <a:buFont typeface="Noto Sans Symbols"/>
              <a:buChar char="⚫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66039" lvl="7" marL="1920240" marR="0" rtl="0" algn="l">
              <a:lnSpc>
                <a:spcPct val="100000"/>
              </a:lnSpc>
              <a:spcBef>
                <a:spcPts val="400"/>
              </a:spcBef>
              <a:buClr>
                <a:schemeClr val="accent6"/>
              </a:buClr>
              <a:buSzPct val="100000"/>
              <a:buFont typeface="Noto Sans Symbols"/>
              <a:buChar char="⚫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60451" lvl="8" marL="2130552" marR="0" rtl="0" algn="l">
              <a:lnSpc>
                <a:spcPct val="100000"/>
              </a:lnSpc>
              <a:spcBef>
                <a:spcPts val="400"/>
              </a:spcBef>
              <a:buClr>
                <a:schemeClr val="accent6"/>
              </a:buClr>
              <a:buSzPct val="100000"/>
              <a:buFont typeface="Noto Sans Symbols"/>
              <a:buChar char="⚫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3581400" y="4729162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B3A787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5715000" y="4729162"/>
            <a:ext cx="2895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B3A787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613647" y="4729162"/>
            <a:ext cx="4572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B3A787"/>
                </a:solidFill>
                <a:latin typeface="Cabin"/>
                <a:ea typeface="Cabin"/>
                <a:cs typeface="Cabin"/>
                <a:sym typeface="Cabin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png"/><Relationship Id="rId4" Type="http://schemas.openxmlformats.org/officeDocument/2006/relationships/image" Target="../media/image0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ctrTitle"/>
          </p:nvPr>
        </p:nvSpPr>
        <p:spPr>
          <a:xfrm>
            <a:off x="2259350" y="2467575"/>
            <a:ext cx="5105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562214"/>
              </a:buClr>
              <a:buSzPct val="25000"/>
              <a:buFont typeface="Cabin"/>
              <a:buNone/>
            </a:pPr>
            <a:r>
              <a:rPr b="0" i="0" lang="en" sz="3870" u="none" cap="none" strike="noStrike">
                <a:solidFill>
                  <a:srgbClr val="562214"/>
                </a:solidFill>
                <a:latin typeface="Cabin"/>
                <a:ea typeface="Cabin"/>
                <a:cs typeface="Cabin"/>
                <a:sym typeface="Cabin"/>
              </a:rPr>
              <a:t>OBSCURE SORROWS</a:t>
            </a:r>
            <a:br>
              <a:rPr b="0" i="0" lang="en" sz="3870" u="none" cap="none" strike="noStrike">
                <a:solidFill>
                  <a:srgbClr val="562214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b="0" i="0" lang="en" sz="4410" u="none" cap="none" strike="noStrike">
                <a:solidFill>
                  <a:srgbClr val="562214"/>
                </a:solidFill>
                <a:latin typeface="Cabin"/>
                <a:ea typeface="Cabin"/>
                <a:cs typeface="Cabin"/>
                <a:sym typeface="Cabin"/>
              </a:rPr>
              <a:t>Group 18</a:t>
            </a:r>
          </a:p>
          <a:p>
            <a:pPr indent="0" lvl="0" marL="0" marR="0" rtl="0" algn="ctr">
              <a:spcBef>
                <a:spcPts val="0"/>
              </a:spcBef>
              <a:buClr>
                <a:srgbClr val="562214"/>
              </a:buClr>
              <a:buSzPct val="25000"/>
              <a:buFont typeface="Cabin"/>
              <a:buNone/>
            </a:pPr>
            <a:r>
              <a:t/>
            </a:r>
            <a:endParaRPr sz="4410">
              <a:solidFill>
                <a:srgbClr val="562214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marR="0" rtl="0" algn="l">
              <a:spcBef>
                <a:spcPts val="0"/>
              </a:spcBef>
              <a:buClr>
                <a:srgbClr val="562214"/>
              </a:buClr>
              <a:buSzPct val="25000"/>
              <a:buFont typeface="Cabin"/>
              <a:buNone/>
            </a:pPr>
            <a:r>
              <a:rPr lang="en" sz="1400">
                <a:solidFill>
                  <a:srgbClr val="562214"/>
                </a:solidFill>
                <a:latin typeface="Cabin"/>
                <a:ea typeface="Cabin"/>
                <a:cs typeface="Cabin"/>
                <a:sym typeface="Cabin"/>
              </a:rPr>
              <a:t> Daniel Jamieson, Zachari Cooper, Amy Potter, Thomas Turner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1435608" y="205979"/>
            <a:ext cx="74982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1435608" y="1085850"/>
            <a:ext cx="74982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8762" y="1238250"/>
            <a:ext cx="608647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022600" y="2019300"/>
            <a:ext cx="3098700" cy="110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562214"/>
              </a:buClr>
              <a:buSzPct val="25000"/>
              <a:buFont typeface="Cabin"/>
              <a:buNone/>
            </a:pPr>
            <a:r>
              <a:rPr b="0" i="0" lang="en" sz="4300" u="none" cap="none" strike="noStrike">
                <a:solidFill>
                  <a:srgbClr val="562214"/>
                </a:solidFill>
                <a:latin typeface="Cabin"/>
                <a:ea typeface="Cabin"/>
                <a:cs typeface="Cabin"/>
                <a:sym typeface="Cabin"/>
              </a:rPr>
              <a:t>Question</a:t>
            </a:r>
            <a:r>
              <a:rPr lang="en"/>
              <a:t>s</a:t>
            </a:r>
            <a:r>
              <a:rPr b="0" i="0" lang="en" sz="4300" u="none" cap="none" strike="noStrike">
                <a:solidFill>
                  <a:srgbClr val="562214"/>
                </a:solidFill>
                <a:latin typeface="Cabin"/>
                <a:ea typeface="Cabin"/>
                <a:cs typeface="Cabin"/>
                <a:sym typeface="Cabin"/>
              </a:rPr>
              <a:t>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1435608" y="205979"/>
            <a:ext cx="749808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562214"/>
              </a:buClr>
              <a:buSzPct val="25000"/>
              <a:buFont typeface="Cabin"/>
              <a:buNone/>
            </a:pPr>
            <a:r>
              <a:rPr b="0" i="0" lang="en" sz="4300" u="none" cap="none" strike="noStrike">
                <a:solidFill>
                  <a:srgbClr val="562214"/>
                </a:solidFill>
                <a:latin typeface="Cabin"/>
                <a:ea typeface="Cabin"/>
                <a:cs typeface="Cabin"/>
                <a:sym typeface="Cabin"/>
              </a:rPr>
              <a:t>The Brief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435608" y="1085850"/>
            <a:ext cx="749808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9560" lvl="0" marL="3657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</a:pPr>
            <a:r>
              <a:rPr b="0" i="0" lang="en" sz="3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Emotively engage with the </a:t>
            </a:r>
            <a:r>
              <a:rPr lang="en"/>
              <a:t>p</a:t>
            </a:r>
            <a:r>
              <a:rPr b="0" i="0" lang="en" sz="3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layer</a:t>
            </a:r>
          </a:p>
          <a:p>
            <a:pPr indent="-289560" lvl="0" marL="365760" marR="0" rtl="0" algn="l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Noto Sans Symbols"/>
              <a:buChar char="●"/>
            </a:pPr>
            <a:r>
              <a:rPr b="0" i="0" lang="en" sz="3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Obscure Sorrows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1494308" y="228604"/>
            <a:ext cx="7498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562214"/>
              </a:buClr>
              <a:buSzPct val="25000"/>
              <a:buFont typeface="Cabin"/>
              <a:buNone/>
            </a:pPr>
            <a:r>
              <a:rPr b="0" i="0" lang="en" sz="4300" u="none" cap="none" strike="noStrike">
                <a:solidFill>
                  <a:srgbClr val="562214"/>
                </a:solidFill>
                <a:latin typeface="Cabin"/>
                <a:ea typeface="Cabin"/>
                <a:cs typeface="Cabin"/>
                <a:sym typeface="Cabin"/>
              </a:rPr>
              <a:t>Emotions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1435608" y="1085850"/>
            <a:ext cx="749808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1940" lvl="0" marL="3657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b="1" i="0" lang="en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Chrysalism</a:t>
            </a:r>
            <a:r>
              <a:rPr b="0" i="0" lang="en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: The amniotic tranquillity of being indoors during a thunderstorm.</a:t>
            </a:r>
          </a:p>
          <a:p>
            <a:pPr indent="-281940" lvl="0" marL="36576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b="1" i="0" lang="en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Mon</a:t>
            </a:r>
            <a:r>
              <a:rPr b="1" lang="en" sz="1800"/>
              <a:t>a</a:t>
            </a:r>
            <a:r>
              <a:rPr b="1" i="0" lang="en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chopsis: </a:t>
            </a:r>
            <a:r>
              <a:rPr b="0" i="0" lang="en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The constant but subtle feeling of being out of place.</a:t>
            </a:r>
          </a:p>
          <a:p>
            <a:pPr indent="-289560" lvl="0" marL="36576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289560" lvl="0" marL="365760" marR="0" rtl="0" algn="l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Noto Sans Symbols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74" name="Shape 74"/>
          <p:cNvGrpSpPr/>
          <p:nvPr/>
        </p:nvGrpSpPr>
        <p:grpSpPr>
          <a:xfrm>
            <a:off x="0" y="2155024"/>
            <a:ext cx="9143999" cy="2988475"/>
            <a:chOff x="-347024" y="2344699"/>
            <a:chExt cx="9143999" cy="2988475"/>
          </a:xfrm>
        </p:grpSpPr>
        <p:pic>
          <p:nvPicPr>
            <p:cNvPr id="75" name="Shape 7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347024" y="2344699"/>
              <a:ext cx="4482739" cy="2988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Shape 7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314275" y="2344699"/>
              <a:ext cx="4482699" cy="29884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1435608" y="205979"/>
            <a:ext cx="749808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562214"/>
              </a:buClr>
              <a:buSzPct val="25000"/>
              <a:buFont typeface="Cabin"/>
              <a:buNone/>
            </a:pPr>
            <a:r>
              <a:rPr lang="en"/>
              <a:t>Developed Idea</a:t>
            </a: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1435608" y="1085850"/>
            <a:ext cx="749808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9560" lvl="0" marL="3657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</a:pPr>
            <a:r>
              <a:rPr b="0" i="0" lang="en" sz="3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Seahorse</a:t>
            </a:r>
          </a:p>
          <a:p>
            <a:pPr indent="-289560" lvl="0" marL="36576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</a:pPr>
            <a:r>
              <a:rPr b="0" i="0" lang="en" sz="3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Disaster</a:t>
            </a:r>
          </a:p>
          <a:p>
            <a:pPr indent="-289560" lvl="0" marL="365760" marR="0" rtl="0" algn="l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Noto Sans Symbols"/>
              <a:buChar char="●"/>
            </a:pPr>
            <a:r>
              <a:rPr b="0" i="0" lang="en" sz="3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Reconnect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1435608" y="205979"/>
            <a:ext cx="749808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562214"/>
              </a:buClr>
              <a:buSzPct val="25000"/>
              <a:buFont typeface="Cabin"/>
              <a:buNone/>
            </a:pPr>
            <a:r>
              <a:rPr lang="en"/>
              <a:t>Concept Art</a:t>
            </a:r>
          </a:p>
        </p:txBody>
      </p:sp>
      <p:pic>
        <p:nvPicPr>
          <p:cNvPr descr="C:\Users\Daniel\Pictures\1.png" id="88" name="Shape 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1550" y="1090275"/>
            <a:ext cx="4394100" cy="2471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Daniel\Pictures\2.png" id="89" name="Shape 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03950" y="2007300"/>
            <a:ext cx="3815100" cy="287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1435608" y="205979"/>
            <a:ext cx="749808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562214"/>
              </a:buClr>
              <a:buSzPct val="25000"/>
              <a:buFont typeface="Cabin"/>
              <a:buNone/>
            </a:pPr>
            <a:r>
              <a:rPr lang="en"/>
              <a:t>What Will the Player Do?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1435608" y="1085850"/>
            <a:ext cx="7498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9560" lvl="0" marL="36576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</a:pPr>
            <a:r>
              <a:rPr lang="en"/>
              <a:t>Guide the Seahorse as the player</a:t>
            </a:r>
          </a:p>
          <a:p>
            <a:pPr indent="-289560" lvl="0" marL="36576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</a:pPr>
            <a:r>
              <a:rPr lang="en"/>
              <a:t>Speak and help the inhabitants</a:t>
            </a:r>
          </a:p>
          <a:p>
            <a:pPr indent="-289560" lvl="0" marL="36576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</a:pPr>
            <a:r>
              <a:rPr lang="en"/>
              <a:t>Complete tasks and find your belongings and family</a:t>
            </a:r>
          </a:p>
          <a:p>
            <a:pPr indent="-289560" lvl="0" marL="365760" marR="0" rtl="0" algn="l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Noto Sans Symbols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1435608" y="205979"/>
            <a:ext cx="74982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What Makes the Game Appealing?</a:t>
            </a: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1435608" y="1085850"/>
            <a:ext cx="74982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Rhythm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Challenges/puzzles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Rewards/Mementoes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1435608" y="205979"/>
            <a:ext cx="74982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Target Audience</a:t>
            </a:r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1435608" y="1085850"/>
            <a:ext cx="74982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Women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Aged 12 - 16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Genre, Art Style, Game Meaning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1435608" y="205979"/>
            <a:ext cx="74982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Timescale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1435608" y="1085850"/>
            <a:ext cx="74982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10 weeks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Emailing </a:t>
            </a: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3">
            <a:alphaModFix/>
          </a:blip>
          <a:srcRect b="34080" l="23798" r="64955" t="29293"/>
          <a:stretch/>
        </p:blipFill>
        <p:spPr>
          <a:xfrm>
            <a:off x="3598200" y="1868624"/>
            <a:ext cx="2776296" cy="305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